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1" r:id="rId2"/>
    <p:sldId id="328" r:id="rId3"/>
    <p:sldId id="329" r:id="rId4"/>
    <p:sldId id="330" r:id="rId5"/>
    <p:sldId id="375" r:id="rId6"/>
    <p:sldId id="335" r:id="rId7"/>
    <p:sldId id="399" r:id="rId8"/>
    <p:sldId id="332" r:id="rId9"/>
    <p:sldId id="333" r:id="rId10"/>
    <p:sldId id="337" r:id="rId11"/>
    <p:sldId id="384" r:id="rId12"/>
    <p:sldId id="385" r:id="rId13"/>
    <p:sldId id="338" r:id="rId14"/>
    <p:sldId id="339" r:id="rId15"/>
    <p:sldId id="340" r:id="rId16"/>
    <p:sldId id="342" r:id="rId17"/>
    <p:sldId id="343" r:id="rId18"/>
    <p:sldId id="348" r:id="rId19"/>
    <p:sldId id="349" r:id="rId20"/>
    <p:sldId id="351" r:id="rId21"/>
    <p:sldId id="353" r:id="rId22"/>
    <p:sldId id="354" r:id="rId23"/>
    <p:sldId id="460" r:id="rId24"/>
    <p:sldId id="465" r:id="rId25"/>
    <p:sldId id="355" r:id="rId26"/>
    <p:sldId id="435" r:id="rId27"/>
    <p:sldId id="359" r:id="rId28"/>
    <p:sldId id="360" r:id="rId29"/>
    <p:sldId id="341" r:id="rId30"/>
    <p:sldId id="361" r:id="rId31"/>
    <p:sldId id="363" r:id="rId32"/>
    <p:sldId id="344" r:id="rId33"/>
    <p:sldId id="365" r:id="rId34"/>
    <p:sldId id="456" r:id="rId35"/>
    <p:sldId id="366" r:id="rId36"/>
    <p:sldId id="369" r:id="rId37"/>
    <p:sldId id="453" r:id="rId38"/>
    <p:sldId id="454" r:id="rId39"/>
    <p:sldId id="452" r:id="rId40"/>
    <p:sldId id="451" r:id="rId41"/>
    <p:sldId id="346" r:id="rId42"/>
    <p:sldId id="457" r:id="rId43"/>
    <p:sldId id="459" r:id="rId44"/>
    <p:sldId id="458" r:id="rId45"/>
    <p:sldId id="370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3059"/>
  </p:normalViewPr>
  <p:slideViewPr>
    <p:cSldViewPr snapToGrid="0" snapToObjects="1">
      <p:cViewPr>
        <p:scale>
          <a:sx n="114" d="100"/>
          <a:sy n="114" d="100"/>
        </p:scale>
        <p:origin x="122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ilpisch/py4fi/blob/master/jupyter36/source/tr_eikon_eod_data.csv" TargetMode="External"/><Relationship Id="rId4" Type="http://schemas.openxmlformats.org/officeDocument/2006/relationships/hyperlink" Target="https://youtu.be/B6EwKeSYq0s" TargetMode="External"/><Relationship Id="rId5" Type="http://schemas.openxmlformats.org/officeDocument/2006/relationships/hyperlink" Target="https://github.com/SungchulLee/financial_math/tree/master/portfolio_optimization_python_for_finance_Hilpisch" TargetMode="External"/><Relationship Id="rId6" Type="http://schemas.openxmlformats.org/officeDocument/2006/relationships/hyperlink" Target="https://github.com/SungchulLee/financial_math/tree/master/close_return_and_return_vol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8869" y="669073"/>
            <a:ext cx="9366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Portfolio Optimization</a:t>
            </a: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-</a:t>
            </a:r>
          </a:p>
          <a:p>
            <a:pPr algn="ctr"/>
            <a:r>
              <a:rPr lang="en-US" sz="6000" b="1" dirty="0">
                <a:latin typeface="Arial Black" charset="0"/>
                <a:ea typeface="Arial Black" charset="0"/>
                <a:cs typeface="Arial Black" charset="0"/>
              </a:rPr>
              <a:t>Efficient </a:t>
            </a:r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Frontier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5" y="5874294"/>
            <a:ext cx="3626069" cy="794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53" y="3726178"/>
            <a:ext cx="4918747" cy="31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90" y="1706137"/>
            <a:ext cx="9525441" cy="3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4424" y="2174489"/>
            <a:ext cx="71260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Portfolio’s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60" y="677671"/>
            <a:ext cx="8982675" cy="56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9317" y="2408664"/>
            <a:ext cx="58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(No 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6"/>
            <a:ext cx="12076770" cy="66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326003"/>
            <a:ext cx="10212657" cy="6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344" y="2408664"/>
            <a:ext cx="55150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9"/>
            <a:ext cx="12045372" cy="6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489741"/>
            <a:ext cx="10212657" cy="59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319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Equal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Reference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Chapter 11 of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2"/>
              </a:rPr>
              <a:t>Python for Finance (O'Reilly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2"/>
              </a:rPr>
              <a:t>)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Data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4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Code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6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6" y="269676"/>
            <a:ext cx="5038117" cy="64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27" y="164959"/>
            <a:ext cx="2832056" cy="2793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3131878"/>
            <a:ext cx="11619121" cy="335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" y="237272"/>
            <a:ext cx="8169844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531"/>
            <a:ext cx="12045372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566459"/>
            <a:ext cx="10212657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92820" y="1487111"/>
            <a:ext cx="9279105" cy="2910718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Simple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Computation Formula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of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Gradient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Hessian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1122363"/>
            <a:ext cx="9144000" cy="3275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2130133"/>
            <a:ext cx="8029194" cy="1232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3667277"/>
            <a:ext cx="7631798" cy="11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240" y="2196791"/>
            <a:ext cx="9911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Global Minimum Variance Portfolio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(GMVP)</a:t>
            </a:r>
          </a:p>
        </p:txBody>
      </p:sp>
    </p:spTree>
    <p:extLst>
      <p:ext uri="{BB962C8B-B14F-4D97-AF65-F5344CB8AC3E}">
        <p14:creationId xmlns:p14="http://schemas.microsoft.com/office/powerpoint/2010/main" val="11543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63" y="164959"/>
            <a:ext cx="28702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405995"/>
            <a:ext cx="11864563" cy="33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" y="1721868"/>
            <a:ext cx="11983410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566459"/>
            <a:ext cx="10044656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1862253"/>
            <a:ext cx="91081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556" y="2609386"/>
            <a:ext cx="387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Data Loading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716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63" y="159877"/>
            <a:ext cx="2806700" cy="325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0" y="2699467"/>
            <a:ext cx="7317083" cy="38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1"/>
            <a:ext cx="12087922" cy="31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608253"/>
            <a:ext cx="10044656" cy="5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937" y="2531326"/>
            <a:ext cx="4937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2011102"/>
            <a:ext cx="9108141" cy="27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180" y="2865865"/>
            <a:ext cx="4945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Efficient Frontier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014" y="479504"/>
            <a:ext cx="815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charset="0"/>
                <a:ea typeface="Arial Black" charset="0"/>
                <a:cs typeface="Arial Black" charset="0"/>
              </a:rPr>
              <a:t>Two funds theorem (Merton)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" y="1647486"/>
            <a:ext cx="11163743" cy="15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014" y="479504"/>
            <a:ext cx="815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charset="0"/>
                <a:ea typeface="Arial Black" charset="0"/>
                <a:cs typeface="Arial Black" charset="0"/>
              </a:rPr>
              <a:t>Two funds theorem (Merton)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" y="1647486"/>
            <a:ext cx="11163743" cy="1505414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9132848" y="2860073"/>
            <a:ext cx="468351" cy="869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1292" y="3858321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014" y="479504"/>
            <a:ext cx="815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charset="0"/>
                <a:ea typeface="Arial Black" charset="0"/>
                <a:cs typeface="Arial Black" charset="0"/>
              </a:rPr>
              <a:t>Two funds theorem (Merton)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" y="1647486"/>
            <a:ext cx="11163743" cy="1505414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9132848" y="2860073"/>
            <a:ext cx="468351" cy="869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10800000">
            <a:off x="6854281" y="2860074"/>
            <a:ext cx="468351" cy="869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5347" y="385832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GMVP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1292" y="3858321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778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014" y="479504"/>
            <a:ext cx="815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 Black" charset="0"/>
                <a:ea typeface="Arial Black" charset="0"/>
                <a:cs typeface="Arial Black" charset="0"/>
              </a:rPr>
              <a:t>Two funds theorem (Merton)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4" y="1647486"/>
            <a:ext cx="11163743" cy="1505414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9132848" y="2860073"/>
            <a:ext cx="468351" cy="869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10800000">
            <a:off x="6854281" y="2860074"/>
            <a:ext cx="468351" cy="869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5347" y="385832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GMVP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1292" y="3858321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Down Arrow 7"/>
          <p:cNvSpPr/>
          <p:nvPr/>
        </p:nvSpPr>
        <p:spPr>
          <a:xfrm rot="10800000">
            <a:off x="5512416" y="2860073"/>
            <a:ext cx="468351" cy="2185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02341" y="5174165"/>
            <a:ext cx="5288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Envelope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7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495"/>
            <a:ext cx="12076771" cy="48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495"/>
            <a:ext cx="12076771" cy="482076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3962186" y="3718717"/>
            <a:ext cx="468351" cy="1410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78532" y="5222644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495"/>
            <a:ext cx="12076771" cy="4820768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1780474" y="3718717"/>
            <a:ext cx="468351" cy="1410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0800000">
            <a:off x="3962186" y="3718717"/>
            <a:ext cx="468351" cy="1410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1540" y="5222644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GMVP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8532" y="5222644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495"/>
            <a:ext cx="12076771" cy="4820768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1780474" y="3718717"/>
            <a:ext cx="468351" cy="1410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0800000">
            <a:off x="3962186" y="3718717"/>
            <a:ext cx="468351" cy="1410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1540" y="5222644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GMVP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8532" y="5222644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Down Arrow 6"/>
          <p:cNvSpPr/>
          <p:nvPr/>
        </p:nvSpPr>
        <p:spPr>
          <a:xfrm rot="10800000">
            <a:off x="589128" y="3718715"/>
            <a:ext cx="468351" cy="2459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691" y="6274732"/>
            <a:ext cx="5288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Envelope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97" y="642328"/>
            <a:ext cx="8717057" cy="55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9834" y="2174489"/>
            <a:ext cx="4115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7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37" y="356219"/>
            <a:ext cx="2847505" cy="2602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2999678"/>
            <a:ext cx="11619121" cy="3624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9" y="237272"/>
            <a:ext cx="8255369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7014" y="2397513"/>
            <a:ext cx="4754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Risk-Return Plot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3922" y="2230245"/>
            <a:ext cx="65507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Original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Tickers,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113</Words>
  <Application>Microsoft Macintosh PowerPoint</Application>
  <PresentationFormat>Widescreen</PresentationFormat>
  <Paragraphs>55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Black</vt:lpstr>
      <vt:lpstr>Calibri</vt:lpstr>
      <vt:lpstr>Calibri Light</vt:lpstr>
      <vt:lpstr>Arial</vt:lpstr>
      <vt:lpstr>Office Theme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 Computation Formula  of Gradient and Hessian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115</cp:revision>
  <dcterms:created xsi:type="dcterms:W3CDTF">2019-10-26T12:53:45Z</dcterms:created>
  <dcterms:modified xsi:type="dcterms:W3CDTF">2019-12-10T00:58:41Z</dcterms:modified>
</cp:coreProperties>
</file>